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08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Introduction to African Culture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 is a vast and diverse continent with a rich cultural heritage that has influenced the world in countless ways. From the majestic landscapes to the vibrant arts and traditions, the essence of African culture is a tapestry of resilience, creativity, and community.</a:t>
            </a:r>
            <a:endParaRPr lang="en-US" sz="1786" dirty="0"/>
          </a:p>
        </p:txBody>
      </p:sp>
      <p:sp>
        <p:nvSpPr>
          <p:cNvPr id="9" name="Text 4"/>
          <p:cNvSpPr/>
          <p:nvPr/>
        </p:nvSpPr>
        <p:spPr>
          <a:xfrm>
            <a:off x="1270040" y="5918002"/>
            <a:ext cx="3024188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shadrack muthami</a:t>
            </a:r>
            <a:endParaRPr lang="en-US" sz="223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Conclusion: Embracing the Richness of African Culture in IT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 the IT industry continues to evolve, there is immense value in embracing the diverse and inspiring elements of African culture. From the collaborative approach to problem-solving to the innovative use of technology, the insights and perspectives of African culture can enrich and transform the tech landscape.</a:t>
            </a: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99893"/>
            <a:ext cx="994136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Importance of African Culture in IT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275648"/>
            <a:ext cx="346590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Collaborative Approach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3856792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communities emphasize teamwork and collective problem-solving, which aligns well with the collaborative nature of modern software development.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275648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Innovation through Necessity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1122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innovators often find creative solutions to challenges, demonstrating the power of adaptability and resourcefulness in the tech industry.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275648"/>
            <a:ext cx="298227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Embrace of Diversity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3856792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rich cultural diversity of Africa fosters an inclusive mindset, which is crucial for building diverse and inclusive tech teams.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403" y="1100495"/>
            <a:ext cx="7641193" cy="1341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83"/>
              </a:lnSpc>
              <a:buNone/>
            </a:pPr>
            <a:r>
              <a:rPr lang="en-US" sz="422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Influence of African Art and Design on Technology</a:t>
            </a:r>
            <a:endParaRPr lang="en-US" sz="4226" dirty="0"/>
          </a:p>
        </p:txBody>
      </p:sp>
      <p:sp>
        <p:nvSpPr>
          <p:cNvPr id="6" name="Shape 2"/>
          <p:cNvSpPr/>
          <p:nvPr/>
        </p:nvSpPr>
        <p:spPr>
          <a:xfrm>
            <a:off x="751403" y="3005733"/>
            <a:ext cx="483037" cy="483037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24758" y="3086219"/>
            <a:ext cx="136208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6"/>
              </a:lnSpc>
              <a:buNone/>
            </a:pPr>
            <a:r>
              <a:rPr lang="en-US" sz="253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536" dirty="0"/>
          </a:p>
        </p:txBody>
      </p:sp>
      <p:sp>
        <p:nvSpPr>
          <p:cNvPr id="8" name="Text 4"/>
          <p:cNvSpPr/>
          <p:nvPr/>
        </p:nvSpPr>
        <p:spPr>
          <a:xfrm>
            <a:off x="1449110" y="3005733"/>
            <a:ext cx="2684026" cy="3353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2"/>
              </a:lnSpc>
              <a:buNone/>
            </a:pPr>
            <a:r>
              <a:rPr lang="en-US" sz="21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Geometric Patterns</a:t>
            </a:r>
            <a:endParaRPr lang="en-US" sz="2113" dirty="0"/>
          </a:p>
        </p:txBody>
      </p:sp>
      <p:sp>
        <p:nvSpPr>
          <p:cNvPr id="9" name="Text 5"/>
          <p:cNvSpPr/>
          <p:nvPr/>
        </p:nvSpPr>
        <p:spPr>
          <a:xfrm>
            <a:off x="1449110" y="3469838"/>
            <a:ext cx="3015615" cy="17168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169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textiles, pottery, and architecture often feature intricate geometric patterns that have inspired cutting-edge web and app designs.</a:t>
            </a:r>
            <a:endParaRPr lang="en-US" sz="1691" dirty="0"/>
          </a:p>
        </p:txBody>
      </p:sp>
      <p:sp>
        <p:nvSpPr>
          <p:cNvPr id="10" name="Shape 6"/>
          <p:cNvSpPr/>
          <p:nvPr/>
        </p:nvSpPr>
        <p:spPr>
          <a:xfrm>
            <a:off x="4679394" y="3005733"/>
            <a:ext cx="483037" cy="483037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4820603" y="3086219"/>
            <a:ext cx="200620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6"/>
              </a:lnSpc>
              <a:buNone/>
            </a:pPr>
            <a:r>
              <a:rPr lang="en-US" sz="253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536" dirty="0"/>
          </a:p>
        </p:txBody>
      </p:sp>
      <p:sp>
        <p:nvSpPr>
          <p:cNvPr id="12" name="Text 8"/>
          <p:cNvSpPr/>
          <p:nvPr/>
        </p:nvSpPr>
        <p:spPr>
          <a:xfrm>
            <a:off x="5377101" y="3005733"/>
            <a:ext cx="3015615" cy="670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2"/>
              </a:lnSpc>
              <a:buNone/>
            </a:pPr>
            <a:r>
              <a:rPr lang="en-US" sz="21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Vibrant Color Palettes</a:t>
            </a:r>
            <a:endParaRPr lang="en-US" sz="2113" dirty="0"/>
          </a:p>
        </p:txBody>
      </p:sp>
      <p:sp>
        <p:nvSpPr>
          <p:cNvPr id="13" name="Text 9"/>
          <p:cNvSpPr/>
          <p:nvPr/>
        </p:nvSpPr>
        <p:spPr>
          <a:xfrm>
            <a:off x="5377101" y="3805238"/>
            <a:ext cx="3015615" cy="17168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169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bold and vibrant color schemes found in African art have influenced the aesthetic of many digital interfaces and products.</a:t>
            </a:r>
            <a:endParaRPr lang="en-US" sz="1691" dirty="0"/>
          </a:p>
        </p:txBody>
      </p:sp>
      <p:sp>
        <p:nvSpPr>
          <p:cNvPr id="14" name="Shape 10"/>
          <p:cNvSpPr/>
          <p:nvPr/>
        </p:nvSpPr>
        <p:spPr>
          <a:xfrm>
            <a:off x="751403" y="5978247"/>
            <a:ext cx="483037" cy="483037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893088" y="6058733"/>
            <a:ext cx="199668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6"/>
              </a:lnSpc>
              <a:buNone/>
            </a:pPr>
            <a:r>
              <a:rPr lang="en-US" sz="253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536" dirty="0"/>
          </a:p>
        </p:txBody>
      </p:sp>
      <p:sp>
        <p:nvSpPr>
          <p:cNvPr id="16" name="Text 12"/>
          <p:cNvSpPr/>
          <p:nvPr/>
        </p:nvSpPr>
        <p:spPr>
          <a:xfrm>
            <a:off x="1449110" y="5978247"/>
            <a:ext cx="3792379" cy="3353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2"/>
              </a:lnSpc>
              <a:buNone/>
            </a:pPr>
            <a:r>
              <a:rPr lang="en-US" sz="21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Symbolism and Storytelling</a:t>
            </a:r>
            <a:endParaRPr lang="en-US" sz="2113" dirty="0"/>
          </a:p>
        </p:txBody>
      </p:sp>
      <p:sp>
        <p:nvSpPr>
          <p:cNvPr id="17" name="Text 13"/>
          <p:cNvSpPr/>
          <p:nvPr/>
        </p:nvSpPr>
        <p:spPr>
          <a:xfrm>
            <a:off x="1449110" y="6442353"/>
            <a:ext cx="6943487" cy="6867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169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rich symbolism and narratives embedded in African art have inspired the design of interactive experiences and user interfaces.</a:t>
            </a:r>
            <a:endParaRPr lang="en-US" sz="169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263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7255" y="3114080"/>
            <a:ext cx="12835890" cy="1213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76"/>
              </a:lnSpc>
              <a:buNone/>
            </a:pPr>
            <a:r>
              <a:rPr lang="en-US" sz="382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Role of African Storytelling in Software Development</a:t>
            </a:r>
            <a:endParaRPr lang="en-US" sz="3821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55" y="4618434"/>
            <a:ext cx="4278630" cy="77640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91327" y="5685949"/>
            <a:ext cx="2426375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91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Empathy</a:t>
            </a:r>
            <a:endParaRPr lang="en-US" sz="1911" dirty="0"/>
          </a:p>
        </p:txBody>
      </p:sp>
      <p:sp>
        <p:nvSpPr>
          <p:cNvPr id="8" name="Text 3"/>
          <p:cNvSpPr/>
          <p:nvPr/>
        </p:nvSpPr>
        <p:spPr>
          <a:xfrm>
            <a:off x="1091327" y="6105644"/>
            <a:ext cx="3890486" cy="1242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6"/>
              </a:lnSpc>
              <a:buNone/>
            </a:pPr>
            <a:r>
              <a:rPr lang="en-US" sz="152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storytelling traditions focus on relatable narratives that foster empathy, a crucial skill for understanding user needs in software development.</a:t>
            </a:r>
            <a:endParaRPr lang="en-US" sz="1528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885" y="4618434"/>
            <a:ext cx="4278630" cy="7764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69957" y="5685949"/>
            <a:ext cx="2426375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91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Creativity</a:t>
            </a:r>
            <a:endParaRPr lang="en-US" sz="1911" dirty="0"/>
          </a:p>
        </p:txBody>
      </p:sp>
      <p:sp>
        <p:nvSpPr>
          <p:cNvPr id="11" name="Text 5"/>
          <p:cNvSpPr/>
          <p:nvPr/>
        </p:nvSpPr>
        <p:spPr>
          <a:xfrm>
            <a:off x="5369957" y="6105644"/>
            <a:ext cx="3890486" cy="1242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6"/>
              </a:lnSpc>
              <a:buNone/>
            </a:pPr>
            <a:r>
              <a:rPr lang="en-US" sz="152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imaginative and metaphorical nature of African tales can inspire innovative approaches to problem-solving in software engineering.</a:t>
            </a:r>
            <a:endParaRPr lang="en-US" sz="152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4515" y="4618434"/>
            <a:ext cx="4278630" cy="77640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648587" y="5685949"/>
            <a:ext cx="2426375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91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Collaboration</a:t>
            </a:r>
            <a:endParaRPr lang="en-US" sz="1911" dirty="0"/>
          </a:p>
        </p:txBody>
      </p:sp>
      <p:sp>
        <p:nvSpPr>
          <p:cNvPr id="14" name="Text 7"/>
          <p:cNvSpPr/>
          <p:nvPr/>
        </p:nvSpPr>
        <p:spPr>
          <a:xfrm>
            <a:off x="9648587" y="6105644"/>
            <a:ext cx="3890486" cy="1242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6"/>
              </a:lnSpc>
              <a:buNone/>
            </a:pPr>
            <a:r>
              <a:rPr lang="en-US" sz="152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Storytelling is often a communal experience in African cultures, mirroring the collaborative nature of software development.</a:t>
            </a:r>
            <a:endParaRPr lang="en-US" sz="152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74807" y="858798"/>
            <a:ext cx="7967186" cy="1050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37"/>
              </a:lnSpc>
              <a:buNone/>
            </a:pPr>
            <a:r>
              <a:rPr lang="en-US" sz="331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Significance of African Music and Rhythm in Coding</a:t>
            </a:r>
            <a:endParaRPr lang="en-US" sz="331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07" y="2161580"/>
            <a:ext cx="420291" cy="4202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74807" y="2749987"/>
            <a:ext cx="2101691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9"/>
              </a:lnSpc>
              <a:buNone/>
            </a:pPr>
            <a:r>
              <a:rPr lang="en-US" sz="165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Timing</a:t>
            </a:r>
            <a:endParaRPr lang="en-US" sz="1655" dirty="0"/>
          </a:p>
        </p:txBody>
      </p:sp>
      <p:sp>
        <p:nvSpPr>
          <p:cNvPr id="8" name="Text 3"/>
          <p:cNvSpPr/>
          <p:nvPr/>
        </p:nvSpPr>
        <p:spPr>
          <a:xfrm>
            <a:off x="6074807" y="3113484"/>
            <a:ext cx="7967186" cy="5379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8"/>
              </a:lnSpc>
              <a:buNone/>
            </a:pPr>
            <a:r>
              <a:rPr lang="en-US" sz="132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rhythmic patterns in African music can help developers maintain consistent timing and pacing in their code.</a:t>
            </a:r>
            <a:endParaRPr lang="en-US" sz="132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807" y="4155757"/>
            <a:ext cx="420291" cy="42029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74807" y="4744164"/>
            <a:ext cx="2101691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9"/>
              </a:lnSpc>
              <a:buNone/>
            </a:pPr>
            <a:r>
              <a:rPr lang="en-US" sz="165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Problem-Solving</a:t>
            </a:r>
            <a:endParaRPr lang="en-US" sz="1655" dirty="0"/>
          </a:p>
        </p:txBody>
      </p:sp>
      <p:sp>
        <p:nvSpPr>
          <p:cNvPr id="11" name="Text 5"/>
          <p:cNvSpPr/>
          <p:nvPr/>
        </p:nvSpPr>
        <p:spPr>
          <a:xfrm>
            <a:off x="6074807" y="5107662"/>
            <a:ext cx="7967186" cy="5379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8"/>
              </a:lnSpc>
              <a:buNone/>
            </a:pPr>
            <a:r>
              <a:rPr lang="en-US" sz="132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complexity and structure of African music can inspire innovative approaches to solving coding challenges.</a:t>
            </a:r>
            <a:endParaRPr lang="en-US" sz="132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807" y="6149935"/>
            <a:ext cx="420291" cy="42029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74807" y="6738342"/>
            <a:ext cx="2101691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9"/>
              </a:lnSpc>
              <a:buNone/>
            </a:pPr>
            <a:r>
              <a:rPr lang="en-US" sz="165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Fluid Collaboration</a:t>
            </a:r>
            <a:endParaRPr lang="en-US" sz="1655" dirty="0"/>
          </a:p>
        </p:txBody>
      </p:sp>
      <p:sp>
        <p:nvSpPr>
          <p:cNvPr id="14" name="Text 7"/>
          <p:cNvSpPr/>
          <p:nvPr/>
        </p:nvSpPr>
        <p:spPr>
          <a:xfrm>
            <a:off x="6074807" y="7101840"/>
            <a:ext cx="7967186" cy="268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8"/>
              </a:lnSpc>
              <a:buNone/>
            </a:pPr>
            <a:r>
              <a:rPr lang="en-US" sz="132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call-and-response nature of African music reflects the collaborative flow of software development.</a:t>
            </a:r>
            <a:endParaRPr lang="en-US" sz="132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2223" y="1374458"/>
            <a:ext cx="7859554" cy="11468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15"/>
              </a:lnSpc>
              <a:buNone/>
            </a:pPr>
            <a:r>
              <a:rPr lang="en-US" sz="361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Impact of African Spirituality on Cybersecurity</a:t>
            </a:r>
            <a:endParaRPr lang="en-US" sz="3612" dirty="0"/>
          </a:p>
        </p:txBody>
      </p:sp>
      <p:sp>
        <p:nvSpPr>
          <p:cNvPr id="6" name="Shape 2"/>
          <p:cNvSpPr/>
          <p:nvPr/>
        </p:nvSpPr>
        <p:spPr>
          <a:xfrm>
            <a:off x="642223" y="2796421"/>
            <a:ext cx="3838099" cy="1937623"/>
          </a:xfrm>
          <a:prstGeom prst="roundRect">
            <a:avLst>
              <a:gd name="adj" fmla="val 1705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825698" y="2979896"/>
            <a:ext cx="2293739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sz="180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Holistic Approach</a:t>
            </a:r>
            <a:endParaRPr lang="en-US" sz="1806" dirty="0"/>
          </a:p>
        </p:txBody>
      </p:sp>
      <p:sp>
        <p:nvSpPr>
          <p:cNvPr id="8" name="Text 4"/>
          <p:cNvSpPr/>
          <p:nvPr/>
        </p:nvSpPr>
        <p:spPr>
          <a:xfrm>
            <a:off x="825698" y="3376613"/>
            <a:ext cx="3471148" cy="1173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44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spiritual traditions emphasize the interconnectedness of all things, which can inform a comprehensive approach to cybersecurity.</a:t>
            </a:r>
            <a:endParaRPr lang="en-US" sz="1445" dirty="0"/>
          </a:p>
        </p:txBody>
      </p:sp>
      <p:sp>
        <p:nvSpPr>
          <p:cNvPr id="9" name="Shape 5"/>
          <p:cNvSpPr/>
          <p:nvPr/>
        </p:nvSpPr>
        <p:spPr>
          <a:xfrm>
            <a:off x="4663797" y="2796421"/>
            <a:ext cx="3838099" cy="1937623"/>
          </a:xfrm>
          <a:prstGeom prst="roundRect">
            <a:avLst>
              <a:gd name="adj" fmla="val 1705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4847273" y="2979896"/>
            <a:ext cx="2669024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sz="180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Intuition and Foresight</a:t>
            </a:r>
            <a:endParaRPr lang="en-US" sz="1806" dirty="0"/>
          </a:p>
        </p:txBody>
      </p:sp>
      <p:sp>
        <p:nvSpPr>
          <p:cNvPr id="11" name="Text 7"/>
          <p:cNvSpPr/>
          <p:nvPr/>
        </p:nvSpPr>
        <p:spPr>
          <a:xfrm>
            <a:off x="4847273" y="3376613"/>
            <a:ext cx="3471148" cy="1173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44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spiritual practices often involve developing intuition and foresight, valuable skills for anticipating and mitigating cyber threats.</a:t>
            </a:r>
            <a:endParaRPr lang="en-US" sz="1445" dirty="0"/>
          </a:p>
        </p:txBody>
      </p:sp>
      <p:sp>
        <p:nvSpPr>
          <p:cNvPr id="12" name="Shape 8"/>
          <p:cNvSpPr/>
          <p:nvPr/>
        </p:nvSpPr>
        <p:spPr>
          <a:xfrm>
            <a:off x="642223" y="4917519"/>
            <a:ext cx="3838099" cy="1937623"/>
          </a:xfrm>
          <a:prstGeom prst="roundRect">
            <a:avLst>
              <a:gd name="adj" fmla="val 1705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825698" y="5100995"/>
            <a:ext cx="2636044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sz="180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Community Resilience</a:t>
            </a:r>
            <a:endParaRPr lang="en-US" sz="1806" dirty="0"/>
          </a:p>
        </p:txBody>
      </p:sp>
      <p:sp>
        <p:nvSpPr>
          <p:cNvPr id="14" name="Text 10"/>
          <p:cNvSpPr/>
          <p:nvPr/>
        </p:nvSpPr>
        <p:spPr>
          <a:xfrm>
            <a:off x="825698" y="5497711"/>
            <a:ext cx="3471148" cy="1173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44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communities' emphasis on collective well-being can inspire collaborative approaches to cybersecurity challenges.</a:t>
            </a:r>
            <a:endParaRPr lang="en-US" sz="1445" dirty="0"/>
          </a:p>
        </p:txBody>
      </p:sp>
      <p:sp>
        <p:nvSpPr>
          <p:cNvPr id="15" name="Shape 11"/>
          <p:cNvSpPr/>
          <p:nvPr/>
        </p:nvSpPr>
        <p:spPr>
          <a:xfrm>
            <a:off x="4663797" y="4917519"/>
            <a:ext cx="3838099" cy="1937623"/>
          </a:xfrm>
          <a:prstGeom prst="roundRect">
            <a:avLst>
              <a:gd name="adj" fmla="val 1705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4847273" y="5100995"/>
            <a:ext cx="2723793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sz="180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Respect for the Unseen</a:t>
            </a:r>
            <a:endParaRPr lang="en-US" sz="1806" dirty="0"/>
          </a:p>
        </p:txBody>
      </p:sp>
      <p:sp>
        <p:nvSpPr>
          <p:cNvPr id="17" name="Text 13"/>
          <p:cNvSpPr/>
          <p:nvPr/>
        </p:nvSpPr>
        <p:spPr>
          <a:xfrm>
            <a:off x="4847273" y="5497711"/>
            <a:ext cx="3471148" cy="1173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44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spirituality's recognition of the unseen can foster a deeper understanding of the complex, invisible nature of cybersecurity.</a:t>
            </a:r>
            <a:endParaRPr lang="en-US" sz="144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0915" y="1243608"/>
            <a:ext cx="7842171" cy="11625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7"/>
              </a:lnSpc>
              <a:buNone/>
            </a:pPr>
            <a:r>
              <a:rPr lang="en-US" sz="366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Contribution of African Mathematics to Data Analysis</a:t>
            </a:r>
            <a:endParaRPr lang="en-US" sz="3662" dirty="0"/>
          </a:p>
        </p:txBody>
      </p:sp>
      <p:sp>
        <p:nvSpPr>
          <p:cNvPr id="6" name="Shape 2"/>
          <p:cNvSpPr/>
          <p:nvPr/>
        </p:nvSpPr>
        <p:spPr>
          <a:xfrm>
            <a:off x="650915" y="2685098"/>
            <a:ext cx="7842171" cy="4300776"/>
          </a:xfrm>
          <a:prstGeom prst="roundRect">
            <a:avLst>
              <a:gd name="adj" fmla="val 7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58535" y="2692718"/>
            <a:ext cx="7826931" cy="14285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844510" y="2811899"/>
            <a:ext cx="3537704" cy="297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3"/>
              </a:lnSpc>
              <a:buNone/>
            </a:pPr>
            <a:r>
              <a:rPr lang="en-US" sz="146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Fractals</a:t>
            </a:r>
            <a:endParaRPr lang="en-US" sz="1465" dirty="0"/>
          </a:p>
        </p:txBody>
      </p:sp>
      <p:sp>
        <p:nvSpPr>
          <p:cNvPr id="9" name="Text 5"/>
          <p:cNvSpPr/>
          <p:nvPr/>
        </p:nvSpPr>
        <p:spPr>
          <a:xfrm>
            <a:off x="4761786" y="2811899"/>
            <a:ext cx="3537704" cy="1190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3"/>
              </a:lnSpc>
              <a:buNone/>
            </a:pPr>
            <a:r>
              <a:rPr lang="en-US" sz="146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art and architecture often feature fractal patterns, which can inspire innovative approaches to data visualization and analysis.</a:t>
            </a:r>
            <a:endParaRPr lang="en-US" sz="1465" dirty="0"/>
          </a:p>
        </p:txBody>
      </p:sp>
      <p:sp>
        <p:nvSpPr>
          <p:cNvPr id="10" name="Shape 6"/>
          <p:cNvSpPr/>
          <p:nvPr/>
        </p:nvSpPr>
        <p:spPr>
          <a:xfrm>
            <a:off x="658535" y="4121229"/>
            <a:ext cx="7826931" cy="14285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844510" y="4240411"/>
            <a:ext cx="3537704" cy="297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3"/>
              </a:lnSpc>
              <a:buNone/>
            </a:pPr>
            <a:r>
              <a:rPr lang="en-US" sz="146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Mathematical Proofs</a:t>
            </a:r>
            <a:endParaRPr lang="en-US" sz="1465" dirty="0"/>
          </a:p>
        </p:txBody>
      </p:sp>
      <p:sp>
        <p:nvSpPr>
          <p:cNvPr id="12" name="Text 8"/>
          <p:cNvSpPr/>
          <p:nvPr/>
        </p:nvSpPr>
        <p:spPr>
          <a:xfrm>
            <a:off x="4761786" y="4240411"/>
            <a:ext cx="3537704" cy="1190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3"/>
              </a:lnSpc>
              <a:buNone/>
            </a:pPr>
            <a:r>
              <a:rPr lang="en-US" sz="146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mathematicians have developed unique proof techniques that can provide new perspectives on complex data problems.</a:t>
            </a:r>
            <a:endParaRPr lang="en-US" sz="1465" dirty="0"/>
          </a:p>
        </p:txBody>
      </p:sp>
      <p:sp>
        <p:nvSpPr>
          <p:cNvPr id="13" name="Shape 9"/>
          <p:cNvSpPr/>
          <p:nvPr/>
        </p:nvSpPr>
        <p:spPr>
          <a:xfrm>
            <a:off x="658535" y="5549741"/>
            <a:ext cx="7826931" cy="14285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844510" y="5668923"/>
            <a:ext cx="3537704" cy="297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3"/>
              </a:lnSpc>
              <a:buNone/>
            </a:pPr>
            <a:r>
              <a:rPr lang="en-US" sz="146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Number Systems</a:t>
            </a:r>
            <a:endParaRPr lang="en-US" sz="1465" dirty="0"/>
          </a:p>
        </p:txBody>
      </p:sp>
      <p:sp>
        <p:nvSpPr>
          <p:cNvPr id="15" name="Text 11"/>
          <p:cNvSpPr/>
          <p:nvPr/>
        </p:nvSpPr>
        <p:spPr>
          <a:xfrm>
            <a:off x="4761786" y="5668923"/>
            <a:ext cx="3537704" cy="1190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3"/>
              </a:lnSpc>
              <a:buNone/>
            </a:pPr>
            <a:r>
              <a:rPr lang="en-US" sz="146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diverse number systems used in various African cultures can inform the development of more inclusive and adaptable data tools.</a:t>
            </a:r>
            <a:endParaRPr lang="en-US" sz="146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92956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Intersection of African Cuisine and User Experience</a:t>
            </a:r>
            <a:endParaRPr lang="en-US" sz="446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64143"/>
            <a:ext cx="4120753" cy="2546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49437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Sensory Delight</a:t>
            </a:r>
            <a:endParaRPr lang="en-US" sz="2233" dirty="0"/>
          </a:p>
        </p:txBody>
      </p:sp>
      <p:sp>
        <p:nvSpPr>
          <p:cNvPr id="7" name="Text 3"/>
          <p:cNvSpPr/>
          <p:nvPr/>
        </p:nvSpPr>
        <p:spPr>
          <a:xfrm>
            <a:off x="793790" y="5984796"/>
            <a:ext cx="4120753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bold flavors, vibrant colors, and unique textures of African cuisine can inspire the design of visually appealing and engaging user experiences.</a:t>
            </a:r>
            <a:endParaRPr lang="en-US" sz="178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2664143"/>
            <a:ext cx="4120872" cy="25468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704" y="5494496"/>
            <a:ext cx="341126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Communal Experiences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5254704" y="5984915"/>
            <a:ext cx="412087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social and communal nature of African dining traditions can inform the development of collaborative and community-driven digital experiences.</a:t>
            </a:r>
            <a:endParaRPr lang="en-US" sz="178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2664143"/>
            <a:ext cx="4120872" cy="25468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549449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Personalization</a:t>
            </a:r>
            <a:endParaRPr lang="en-US" sz="2233" dirty="0"/>
          </a:p>
        </p:txBody>
      </p:sp>
      <p:sp>
        <p:nvSpPr>
          <p:cNvPr id="13" name="Text 7"/>
          <p:cNvSpPr/>
          <p:nvPr/>
        </p:nvSpPr>
        <p:spPr>
          <a:xfrm>
            <a:off x="9715738" y="5984915"/>
            <a:ext cx="412087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customization and personalization inherent in African cooking can inspire the creation of more personalized and tailored user experiences.</a:t>
            </a:r>
            <a:endParaRPr lang="en-US" sz="178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601" y="1179433"/>
            <a:ext cx="7914799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21"/>
              </a:lnSpc>
              <a:buNone/>
            </a:pPr>
            <a:r>
              <a:rPr lang="en-US" sz="345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Lessons of African Resilience in Overcoming IT Challenges</a:t>
            </a:r>
            <a:endParaRPr lang="en-US" sz="3457" dirty="0"/>
          </a:p>
        </p:txBody>
      </p:sp>
      <p:sp>
        <p:nvSpPr>
          <p:cNvPr id="6" name="Shape 2"/>
          <p:cNvSpPr/>
          <p:nvPr/>
        </p:nvSpPr>
        <p:spPr>
          <a:xfrm>
            <a:off x="867013" y="2540079"/>
            <a:ext cx="21908" cy="4509968"/>
          </a:xfrm>
          <a:prstGeom prst="roundRect">
            <a:avLst>
              <a:gd name="adj" fmla="val 144283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1075492" y="2924175"/>
            <a:ext cx="614601" cy="21908"/>
          </a:xfrm>
          <a:prstGeom prst="roundRect">
            <a:avLst>
              <a:gd name="adj" fmla="val 144283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680442" y="2737604"/>
            <a:ext cx="395049" cy="395049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822246" y="2803446"/>
            <a:ext cx="111443" cy="263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4"/>
              </a:lnSpc>
              <a:buNone/>
            </a:pPr>
            <a:r>
              <a:rPr lang="en-US" sz="207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074" dirty="0"/>
          </a:p>
        </p:txBody>
      </p:sp>
      <p:sp>
        <p:nvSpPr>
          <p:cNvPr id="10" name="Text 6"/>
          <p:cNvSpPr/>
          <p:nvPr/>
        </p:nvSpPr>
        <p:spPr>
          <a:xfrm>
            <a:off x="1843802" y="2715578"/>
            <a:ext cx="2195036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1"/>
              </a:lnSpc>
              <a:buNone/>
            </a:pPr>
            <a:r>
              <a:rPr lang="en-US" sz="172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Adaptability</a:t>
            </a:r>
            <a:endParaRPr lang="en-US" sz="1728" dirty="0"/>
          </a:p>
        </p:txBody>
      </p:sp>
      <p:sp>
        <p:nvSpPr>
          <p:cNvPr id="11" name="Text 7"/>
          <p:cNvSpPr/>
          <p:nvPr/>
        </p:nvSpPr>
        <p:spPr>
          <a:xfrm>
            <a:off x="1843802" y="3095268"/>
            <a:ext cx="6685598" cy="8429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2"/>
              </a:lnSpc>
              <a:buNone/>
            </a:pPr>
            <a:r>
              <a:rPr lang="en-US" sz="13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communities have long demonstrated the ability to adapt to changing environments and overcome challenges, a valuable skill in the fast-paced world of technology.</a:t>
            </a:r>
            <a:endParaRPr lang="en-US" sz="1383" dirty="0"/>
          </a:p>
        </p:txBody>
      </p:sp>
      <p:sp>
        <p:nvSpPr>
          <p:cNvPr id="12" name="Shape 8"/>
          <p:cNvSpPr/>
          <p:nvPr/>
        </p:nvSpPr>
        <p:spPr>
          <a:xfrm>
            <a:off x="1075492" y="4673322"/>
            <a:ext cx="614601" cy="21908"/>
          </a:xfrm>
          <a:prstGeom prst="roundRect">
            <a:avLst>
              <a:gd name="adj" fmla="val 144283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680442" y="4486751"/>
            <a:ext cx="395049" cy="395049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795933" y="4552593"/>
            <a:ext cx="164068" cy="263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4"/>
              </a:lnSpc>
              <a:buNone/>
            </a:pPr>
            <a:r>
              <a:rPr lang="en-US" sz="207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074" dirty="0"/>
          </a:p>
        </p:txBody>
      </p:sp>
      <p:sp>
        <p:nvSpPr>
          <p:cNvPr id="15" name="Text 11"/>
          <p:cNvSpPr/>
          <p:nvPr/>
        </p:nvSpPr>
        <p:spPr>
          <a:xfrm>
            <a:off x="1843802" y="4464725"/>
            <a:ext cx="2294930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1"/>
              </a:lnSpc>
              <a:buNone/>
            </a:pPr>
            <a:r>
              <a:rPr lang="en-US" sz="172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Community Support</a:t>
            </a:r>
            <a:endParaRPr lang="en-US" sz="1728" dirty="0"/>
          </a:p>
        </p:txBody>
      </p:sp>
      <p:sp>
        <p:nvSpPr>
          <p:cNvPr id="16" name="Text 12"/>
          <p:cNvSpPr/>
          <p:nvPr/>
        </p:nvSpPr>
        <p:spPr>
          <a:xfrm>
            <a:off x="1843802" y="4844415"/>
            <a:ext cx="6685598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2"/>
              </a:lnSpc>
              <a:buNone/>
            </a:pPr>
            <a:r>
              <a:rPr lang="en-US" sz="13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strong sense of community and collective problem-solving in African cultures can inspire collaborative approaches to solving complex IT issues.</a:t>
            </a:r>
            <a:endParaRPr lang="en-US" sz="1383" dirty="0"/>
          </a:p>
        </p:txBody>
      </p:sp>
      <p:sp>
        <p:nvSpPr>
          <p:cNvPr id="17" name="Shape 13"/>
          <p:cNvSpPr/>
          <p:nvPr/>
        </p:nvSpPr>
        <p:spPr>
          <a:xfrm>
            <a:off x="1075492" y="6141482"/>
            <a:ext cx="614601" cy="21908"/>
          </a:xfrm>
          <a:prstGeom prst="roundRect">
            <a:avLst>
              <a:gd name="adj" fmla="val 144283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680442" y="5954911"/>
            <a:ext cx="395049" cy="395049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796290" y="6020753"/>
            <a:ext cx="163235" cy="263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4"/>
              </a:lnSpc>
              <a:buNone/>
            </a:pPr>
            <a:r>
              <a:rPr lang="en-US" sz="207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074" dirty="0"/>
          </a:p>
        </p:txBody>
      </p:sp>
      <p:sp>
        <p:nvSpPr>
          <p:cNvPr id="20" name="Text 16"/>
          <p:cNvSpPr/>
          <p:nvPr/>
        </p:nvSpPr>
        <p:spPr>
          <a:xfrm>
            <a:off x="1843802" y="5932884"/>
            <a:ext cx="2195036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1"/>
              </a:lnSpc>
              <a:buNone/>
            </a:pPr>
            <a:r>
              <a:rPr lang="en-US" sz="172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Resourcefulness</a:t>
            </a:r>
            <a:endParaRPr lang="en-US" sz="1728" dirty="0"/>
          </a:p>
        </p:txBody>
      </p:sp>
      <p:sp>
        <p:nvSpPr>
          <p:cNvPr id="21" name="Text 17"/>
          <p:cNvSpPr/>
          <p:nvPr/>
        </p:nvSpPr>
        <p:spPr>
          <a:xfrm>
            <a:off x="1843802" y="6312575"/>
            <a:ext cx="6685598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2"/>
              </a:lnSpc>
              <a:buNone/>
            </a:pPr>
            <a:r>
              <a:rPr lang="en-US" sz="13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African innovators often find creative solutions to challenges with limited resources, a mindset that can be applied to IT problem-solving.</a:t>
            </a:r>
            <a:endParaRPr lang="en-US" sz="138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740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2024-07-24T15:57:18Z</dcterms:created>
  <dcterms:modified xsi:type="dcterms:W3CDTF">2024-07-24T16:59:16Z</dcterms:modified>
</cp:coreProperties>
</file>